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handoutMasterIdLst>
    <p:handoutMasterId r:id="rId10"/>
  </p:handoutMasterIdLst>
  <p:sldIdLst>
    <p:sldId id="256" r:id="rId5"/>
    <p:sldId id="260" r:id="rId6"/>
    <p:sldId id="265" r:id="rId7"/>
    <p:sldId id="266" r:id="rId8"/>
    <p:sldId id="267" r:id="rId9"/>
  </p:sldIdLst>
  <p:sldSz cx="9144000" cy="5715000" type="screen16x10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8D3FE2-5FC8-1A1E-46C8-8C71FECFCD11}" name="Bram van Riezen" initials="Bv" userId="S::bram.van.riezen@veenendaal.nl::4dcb5c98-b635-4b0b-ada1-623c097021ff" providerId="AD"/>
  <p188:author id="{E52A56FB-F5E5-1051-28FA-2AEAB3E396DA}" name="Ingrid Verhoeven" initials="IV" userId="S::Ingrid.Verhoeven@veenendaal.nl::e39ed9ba-e3d7-42c0-b9a7-50db1611323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623"/>
    <a:srgbClr val="009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DB57B-0F71-4FD1-88B1-40A4AD53B0CB}" v="19" dt="2025-02-14T09:39:06.4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04" y="11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075F-94C5-0A4C-80CC-DB7532E8B753}" type="datetimeFigureOut">
              <a:rPr lang="nl-NL" smtClean="0"/>
              <a:pPr/>
              <a:t>18-2-2025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32603-403B-974D-8816-794174532DB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solidFill>
          <a:schemeClr val="bg1">
            <a:lumMod val="85000"/>
            <a:alpha val="7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/>
          <p:cNvSpPr txBox="1"/>
          <p:nvPr userDrawn="1"/>
        </p:nvSpPr>
        <p:spPr>
          <a:xfrm>
            <a:off x="5875860" y="2687802"/>
            <a:ext cx="28226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0" i="0" baseline="0">
                <a:solidFill>
                  <a:schemeClr val="tx1"/>
                </a:solidFill>
                <a:latin typeface="Lato"/>
              </a:rPr>
              <a:t>De laag hieronder is een masker, verplaats de afbeelding dus met </a:t>
            </a:r>
            <a:r>
              <a:rPr lang="nl-NL" sz="1200" b="0" i="1" baseline="0">
                <a:solidFill>
                  <a:schemeClr val="tx1"/>
                </a:solidFill>
                <a:latin typeface="Lato Light"/>
                <a:cs typeface="Lato Light"/>
              </a:rPr>
              <a:t>rechtermuisknop &gt; schikken &gt; naar achtergrond </a:t>
            </a:r>
            <a:r>
              <a:rPr lang="nl-NL" sz="1200" b="0" i="0" baseline="0">
                <a:solidFill>
                  <a:schemeClr val="tx1"/>
                </a:solidFill>
                <a:latin typeface="Lato"/>
              </a:rPr>
              <a:t>naar de achtergrond.</a:t>
            </a:r>
          </a:p>
        </p:txBody>
      </p:sp>
      <p:sp>
        <p:nvSpPr>
          <p:cNvPr id="9" name="Tekstvak 8"/>
          <p:cNvSpPr txBox="1"/>
          <p:nvPr userDrawn="1"/>
        </p:nvSpPr>
        <p:spPr>
          <a:xfrm>
            <a:off x="5747125" y="1795509"/>
            <a:ext cx="30198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700">
                <a:solidFill>
                  <a:schemeClr val="tx1"/>
                </a:solidFill>
                <a:latin typeface="Lato Light"/>
                <a:cs typeface="Lato Light"/>
              </a:rPr>
              <a:t>Zet hier een achtergrondafbeelding</a:t>
            </a:r>
            <a:r>
              <a:rPr lang="nl-NL" sz="1700" baseline="0">
                <a:solidFill>
                  <a:schemeClr val="tx1"/>
                </a:solidFill>
                <a:latin typeface="Lato Light"/>
                <a:cs typeface="Lato Light"/>
              </a:rPr>
              <a:t> neer</a:t>
            </a:r>
            <a:endParaRPr lang="nl-NL" sz="1700" b="0" i="0" baseline="0">
              <a:solidFill>
                <a:schemeClr val="tx1"/>
              </a:solidFill>
              <a:latin typeface="Lato Light"/>
              <a:cs typeface="Lato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GMV225 PPT PROEF 180123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5" name="Tijdelijke aanduiding voor tekst 5"/>
          <p:cNvSpPr>
            <a:spLocks noGrp="1"/>
          </p:cNvSpPr>
          <p:nvPr>
            <p:ph type="body" sz="quarter" idx="10" hasCustomPrompt="1"/>
          </p:nvPr>
        </p:nvSpPr>
        <p:spPr>
          <a:xfrm>
            <a:off x="524843" y="509030"/>
            <a:ext cx="4571859" cy="541812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6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Titel pagina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462" y="1006388"/>
            <a:ext cx="5065737" cy="488416"/>
          </a:xfrm>
          <a:prstGeom prst="rect">
            <a:avLst/>
          </a:prstGeom>
        </p:spPr>
        <p:txBody>
          <a:bodyPr vert="horz" lIns="0" rIns="0" bIns="0"/>
          <a:lstStyle>
            <a:lvl1pPr marL="0" indent="0">
              <a:spcBef>
                <a:spcPts val="0"/>
              </a:spcBef>
              <a:buNone/>
              <a:defRPr sz="2000" b="0" i="1" baseline="0">
                <a:latin typeface="Arial Italic"/>
                <a:cs typeface="Arial Italic"/>
              </a:defRPr>
            </a:lvl1pPr>
          </a:lstStyle>
          <a:p>
            <a:pPr lvl="0"/>
            <a:r>
              <a:rPr lang="nl-NL"/>
              <a:t>Sub titel pagina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3" y="1933097"/>
            <a:ext cx="3765800" cy="159030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1800" b="0" i="0">
                <a:solidFill>
                  <a:srgbClr val="009EE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b="0" i="0">
                <a:latin typeface="Arial"/>
                <a:cs typeface="Arial"/>
              </a:rPr>
              <a:t>Tekst </a:t>
            </a:r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25463" y="3241675"/>
            <a:ext cx="3765800" cy="1457325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Tekst</a:t>
            </a:r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4" hasCustomPrompt="1"/>
          </p:nvPr>
        </p:nvSpPr>
        <p:spPr>
          <a:xfrm>
            <a:off x="4610868" y="1985212"/>
            <a:ext cx="3731027" cy="2580106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Tekst</a:t>
            </a:r>
          </a:p>
        </p:txBody>
      </p:sp>
      <p:sp>
        <p:nvSpPr>
          <p:cNvPr id="11" name="Tijdelijke aanduiding voor tekst 5"/>
          <p:cNvSpPr>
            <a:spLocks noGrp="1"/>
          </p:cNvSpPr>
          <p:nvPr>
            <p:ph type="body" sz="quarter" idx="15" hasCustomPrompt="1"/>
          </p:nvPr>
        </p:nvSpPr>
        <p:spPr>
          <a:xfrm>
            <a:off x="5942263" y="5340675"/>
            <a:ext cx="2760579" cy="514684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Titel pagina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 descr="GMV225 PPT PROEF 1801232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5" name="Tijdelijke aanduiding voor tekst 5"/>
          <p:cNvSpPr>
            <a:spLocks noGrp="1"/>
          </p:cNvSpPr>
          <p:nvPr>
            <p:ph type="body" sz="quarter" idx="10" hasCustomPrompt="1"/>
          </p:nvPr>
        </p:nvSpPr>
        <p:spPr>
          <a:xfrm>
            <a:off x="524843" y="509030"/>
            <a:ext cx="4571859" cy="541812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6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Titel pagina</a:t>
            </a: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1" hasCustomPrompt="1"/>
          </p:nvPr>
        </p:nvSpPr>
        <p:spPr>
          <a:xfrm>
            <a:off x="525462" y="1006388"/>
            <a:ext cx="5065737" cy="488416"/>
          </a:xfrm>
          <a:prstGeom prst="rect">
            <a:avLst/>
          </a:prstGeom>
        </p:spPr>
        <p:txBody>
          <a:bodyPr vert="horz" lIns="0" rIns="0" bIns="0"/>
          <a:lstStyle>
            <a:lvl1pPr marL="0" indent="0">
              <a:spcBef>
                <a:spcPts val="0"/>
              </a:spcBef>
              <a:buNone/>
              <a:defRPr sz="2000" b="0" i="1" baseline="0">
                <a:solidFill>
                  <a:srgbClr val="009EE3"/>
                </a:solidFill>
                <a:latin typeface="Arial Italic"/>
                <a:cs typeface="Arial Italic"/>
              </a:defRPr>
            </a:lvl1pPr>
          </a:lstStyle>
          <a:p>
            <a:pPr lvl="0"/>
            <a:r>
              <a:rPr lang="nl-NL"/>
              <a:t>Sub titel pagina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2" hasCustomPrompt="1"/>
          </p:nvPr>
        </p:nvSpPr>
        <p:spPr>
          <a:xfrm>
            <a:off x="525463" y="1933097"/>
            <a:ext cx="3765800" cy="159030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1800" b="0" i="0">
                <a:solidFill>
                  <a:srgbClr val="E6362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nl-NL" b="0" i="0">
                <a:latin typeface="Arial"/>
                <a:cs typeface="Arial"/>
              </a:rPr>
              <a:t>Tekst </a:t>
            </a:r>
            <a:endParaRPr lang="nl-NL"/>
          </a:p>
        </p:txBody>
      </p:sp>
      <p:sp>
        <p:nvSpPr>
          <p:cNvPr id="8" name="Tijdelijke aanduiding voor tekst 7"/>
          <p:cNvSpPr>
            <a:spLocks noGrp="1"/>
          </p:cNvSpPr>
          <p:nvPr>
            <p:ph type="body" sz="quarter" idx="13" hasCustomPrompt="1"/>
          </p:nvPr>
        </p:nvSpPr>
        <p:spPr>
          <a:xfrm>
            <a:off x="525463" y="3241675"/>
            <a:ext cx="3765800" cy="1457325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None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Tekst</a:t>
            </a:r>
          </a:p>
        </p:txBody>
      </p:sp>
      <p:sp>
        <p:nvSpPr>
          <p:cNvPr id="10" name="Tijdelijke aanduiding voor tekst 7"/>
          <p:cNvSpPr>
            <a:spLocks noGrp="1"/>
          </p:cNvSpPr>
          <p:nvPr>
            <p:ph type="body" sz="quarter" idx="14"/>
          </p:nvPr>
        </p:nvSpPr>
        <p:spPr>
          <a:xfrm>
            <a:off x="4610868" y="1985212"/>
            <a:ext cx="3731027" cy="2580106"/>
          </a:xfrm>
          <a:prstGeom prst="rect">
            <a:avLst/>
          </a:prstGeom>
        </p:spPr>
        <p:txBody>
          <a:bodyPr vert="horz" lIns="0" tIns="0" rIns="0" bIns="0"/>
          <a:lstStyle>
            <a:lvl1pPr marL="0">
              <a:spcBef>
                <a:spcPts val="0"/>
              </a:spcBef>
              <a:buFont typeface="Arial"/>
              <a:buChar char="•"/>
              <a:defRPr sz="1400" b="0" i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ijdelijke aanduiding voor tekst 5"/>
          <p:cNvSpPr>
            <a:spLocks noGrp="1"/>
          </p:cNvSpPr>
          <p:nvPr>
            <p:ph type="body" sz="quarter" idx="15" hasCustomPrompt="1"/>
          </p:nvPr>
        </p:nvSpPr>
        <p:spPr>
          <a:xfrm>
            <a:off x="5942263" y="5340675"/>
            <a:ext cx="2760579" cy="514684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100" b="0" i="0" cap="none" baseline="0">
                <a:latin typeface="Arial"/>
                <a:cs typeface="Arial"/>
              </a:defRPr>
            </a:lvl1pPr>
          </a:lstStyle>
          <a:p>
            <a:pPr lvl="0"/>
            <a:r>
              <a:rPr lang="nl-NL"/>
              <a:t>Titel pagina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049795" y="0"/>
            <a:ext cx="6212416" cy="5715000"/>
          </a:xfrm>
          <a:prstGeom prst="rect">
            <a:avLst/>
          </a:prstGeom>
        </p:spPr>
      </p:pic>
      <p:pic>
        <p:nvPicPr>
          <p:cNvPr id="2" name="Afbeelding 1" descr="GMV.png"/>
          <p:cNvPicPr>
            <a:picLocks noChangeAspect="1"/>
          </p:cNvPicPr>
          <p:nvPr/>
        </p:nvPicPr>
        <p:blipFill rotWithShape="1">
          <a:blip r:embed="rId3"/>
          <a:srcRect l="-1" r="13779"/>
          <a:stretch/>
        </p:blipFill>
        <p:spPr>
          <a:xfrm>
            <a:off x="0" y="0"/>
            <a:ext cx="7884000" cy="5715000"/>
          </a:xfrm>
          <a:prstGeom prst="rect">
            <a:avLst/>
          </a:prstGeom>
        </p:spPr>
      </p:pic>
      <p:sp>
        <p:nvSpPr>
          <p:cNvPr id="4" name="Tijdelijke aanduiding voor tekst 9"/>
          <p:cNvSpPr txBox="1">
            <a:spLocks/>
          </p:cNvSpPr>
          <p:nvPr/>
        </p:nvSpPr>
        <p:spPr>
          <a:xfrm>
            <a:off x="524843" y="2420880"/>
            <a:ext cx="3902543" cy="2310266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None/>
              <a:defRPr sz="2400" b="0" i="1" baseline="0">
                <a:solidFill>
                  <a:srgbClr val="009EE3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nl-NL" sz="2400" b="0" i="1" u="none" strike="noStrike" kern="1200" cap="none" spc="0" normalizeH="0" baseline="0" noProof="0">
                <a:ln>
                  <a:noFill/>
                </a:ln>
                <a:solidFill>
                  <a:srgbClr val="009EE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20-02-2025</a:t>
            </a:r>
          </a:p>
        </p:txBody>
      </p:sp>
      <p:sp>
        <p:nvSpPr>
          <p:cNvPr id="5" name="Tijdelijke aanduiding voor tekst 5"/>
          <p:cNvSpPr txBox="1">
            <a:spLocks/>
          </p:cNvSpPr>
          <p:nvPr/>
        </p:nvSpPr>
        <p:spPr>
          <a:xfrm>
            <a:off x="524843" y="509029"/>
            <a:ext cx="3535575" cy="1532727"/>
          </a:xfrm>
          <a:prstGeom prst="rect">
            <a:avLst/>
          </a:prstGeom>
        </p:spPr>
        <p:txBody>
          <a:bodyPr vert="horz" lIns="0" tIns="0" rIns="0" bIns="0">
            <a:noAutofit/>
          </a:bodyPr>
          <a:lstStyle>
            <a:lvl1pPr marL="0" indent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  <a:defRPr sz="4800" b="0" i="0" cap="none" baseline="0"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sz="1800" dirty="0" err="1"/>
              <a:t>Vijfde</a:t>
            </a:r>
            <a:r>
              <a:rPr lang="de-DE" sz="2000" dirty="0"/>
              <a:t> </a:t>
            </a:r>
            <a:r>
              <a:rPr lang="de-DE" sz="2000" dirty="0" err="1"/>
              <a:t>wijziging</a:t>
            </a:r>
            <a:r>
              <a:rPr lang="de-DE" sz="2000" dirty="0"/>
              <a:t> Integrale </a:t>
            </a:r>
            <a:r>
              <a:rPr lang="de-DE" sz="2000" dirty="0" err="1"/>
              <a:t>Verordening</a:t>
            </a:r>
            <a:r>
              <a:rPr lang="de-DE" sz="2000" dirty="0"/>
              <a:t> </a:t>
            </a:r>
            <a:r>
              <a:rPr lang="de-DE" sz="2000" dirty="0" err="1"/>
              <a:t>Sociaal</a:t>
            </a:r>
            <a:r>
              <a:rPr lang="de-DE" sz="2000" dirty="0"/>
              <a:t> </a:t>
            </a:r>
            <a:r>
              <a:rPr lang="de-DE" sz="2000" dirty="0" err="1"/>
              <a:t>Domein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8712653" y="-670560"/>
            <a:ext cx="144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/>
              <a:t>Afbeelding wijzigen? Klik hieronder met de rechtermuisknop en kies ‘Afbeelding wijzigen’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>
                <a:solidFill>
                  <a:srgbClr val="00B0F0"/>
                </a:solidFill>
              </a:rPr>
              <a:t>Hoofdlijnen wijzigingen Verordening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nl-NL">
                <a:sym typeface="Wingdings" panose="05000000000000000000" pitchFamily="2" charset="2"/>
              </a:rPr>
              <a:t>Wijzigingen </a:t>
            </a:r>
            <a:r>
              <a:rPr lang="nl-NL" err="1">
                <a:sym typeface="Wingdings" panose="05000000000000000000" pitchFamily="2" charset="2"/>
              </a:rPr>
              <a:t>nav</a:t>
            </a:r>
            <a:r>
              <a:rPr lang="nl-NL">
                <a:sym typeface="Wingdings" panose="05000000000000000000" pitchFamily="2" charset="2"/>
              </a:rPr>
              <a:t> inkoop Wmo Immaterieel</a:t>
            </a:r>
          </a:p>
          <a:p>
            <a:pPr marL="342900" indent="-342900">
              <a:buAutoNum type="arabicPeriod"/>
            </a:pPr>
            <a:r>
              <a:rPr lang="nl-NL">
                <a:sym typeface="Wingdings" panose="05000000000000000000" pitchFamily="2" charset="2"/>
              </a:rPr>
              <a:t>Wijzigingen </a:t>
            </a:r>
            <a:r>
              <a:rPr lang="nl-NL" err="1">
                <a:sym typeface="Wingdings" panose="05000000000000000000" pitchFamily="2" charset="2"/>
              </a:rPr>
              <a:t>nav</a:t>
            </a:r>
            <a:r>
              <a:rPr lang="nl-NL">
                <a:sym typeface="Wingdings" panose="05000000000000000000" pitchFamily="2" charset="2"/>
              </a:rPr>
              <a:t> inkoop Beschermd Wonen / Beschermd Thuis</a:t>
            </a:r>
          </a:p>
          <a:p>
            <a:pPr marL="342900" indent="-342900">
              <a:buAutoNum type="arabicPeriod"/>
            </a:pPr>
            <a:r>
              <a:rPr lang="nl-NL">
                <a:sym typeface="Wingdings" panose="05000000000000000000" pitchFamily="2" charset="2"/>
              </a:rPr>
              <a:t>Overige wijzigingen</a:t>
            </a:r>
          </a:p>
          <a:p>
            <a:pPr marL="342900" indent="-342900">
              <a:buAutoNum type="arabicPeriod" startAt="3"/>
            </a:pPr>
            <a:endParaRPr lang="nl-NL">
              <a:sym typeface="Wingdings" panose="05000000000000000000" pitchFamily="2" charset="2"/>
            </a:endParaRPr>
          </a:p>
          <a:p>
            <a:pPr marL="342900" indent="-342900">
              <a:buAutoNum type="arabicPeriod" startAt="3"/>
            </a:pPr>
            <a:endParaRPr lang="nl-NL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316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C32EB2-4388-EE60-DB8B-1470E924E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5A680ADE-94E6-6FD8-744F-E2083E4120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>
                <a:solidFill>
                  <a:srgbClr val="00B0F0"/>
                </a:solidFill>
              </a:rPr>
              <a:t>1. Wijzigingen n.a.v. inkoop Wmo Immaterieel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400AE41-B67D-07B5-2A8A-0E96C0F5B5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/>
              <a:t>Het gaat om de volgende wijzigingen: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684D299-49A3-52BF-A3F4-6475D6722B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>
                <a:sym typeface="Wingdings" panose="05000000000000000000" pitchFamily="2" charset="2"/>
              </a:rPr>
              <a:t>Geen eigen bijdrage voor Specialistisch Persoonsgericht Maatwerk;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>
                <a:sym typeface="Wingdings" panose="05000000000000000000" pitchFamily="2" charset="2"/>
              </a:rPr>
              <a:t>Wijziging naam Groepsgerichte Begeleiding in Dagbesteding.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BD782F78-1AD0-00F8-3E50-98436D4E30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7478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5BEB9-7AF6-9730-4B4B-9B9E9A42C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471FF6A4-B61A-22A6-6DE6-F6DBE1C509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>
                <a:solidFill>
                  <a:srgbClr val="00B0F0"/>
                </a:solidFill>
              </a:rPr>
              <a:t>2. Wijzigingen n.a.v. inkoop BW/BT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0B54B56-6408-C7F0-A965-CA28D8DC4D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/>
              <a:t>Het gaat om de volgende wijzigingen: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EB05681-C030-5ED1-F266-3399D5D011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5794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Producten safe house en tijdelijk verblijf toegevoegd;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Tarief pgb voor Beschermd Wonen wordt aangepast: 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 Beschermd Wonen 85%, Beschermd Thuis 90% (Wmo Immaterieel 85%)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Toekenningscriteria herschreven en aangepast op de regionale afspraken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Beschermd Thuis wordt nu genoemd in de Verordening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CCBE085E-AEB6-3BFC-E8B5-AEB41B1297C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352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6B1D1-0C26-C8DB-44FF-E3B2619C5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1CAC87E0-D6BA-A1E5-4BF4-296D5C9DE3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4843" y="509030"/>
            <a:ext cx="8177999" cy="541812"/>
          </a:xfrm>
        </p:spPr>
        <p:txBody>
          <a:bodyPr/>
          <a:lstStyle/>
          <a:p>
            <a:r>
              <a:rPr lang="nl-NL" b="1">
                <a:solidFill>
                  <a:srgbClr val="00B0F0"/>
                </a:solidFill>
              </a:rPr>
              <a:t>3. Overige wijzigingen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161ED82-A481-5561-EBDF-0E278820A7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5462" y="1006388"/>
            <a:ext cx="8177380" cy="488416"/>
          </a:xfrm>
        </p:spPr>
        <p:txBody>
          <a:bodyPr/>
          <a:lstStyle/>
          <a:p>
            <a:r>
              <a:rPr lang="nl-NL"/>
              <a:t>Het gaat om de volgende wijzigingen: </a:t>
            </a:r>
          </a:p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7240D4C-0B54-994B-7F4E-9936D0E230E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1376262"/>
            <a:ext cx="8177379" cy="248158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Voorwaarden vervanging maatwerkvoorziening uit bruikleenovereenkomst gedeeltelijk overgenomen in de Verordening;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pgb collectief vervoer: eenmalige tegemoetkoming; 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voorzieningen toegevoegd waar geen eigen bijdrage voor geldt (SPM, verhuisvergoeding, eenmalige tegemoetkoming gebruik eigen auto/taxi, tijdelijk verblijf);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criteria woonvoorziening omgezet in weigeringsgronden woonvoorziening;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doelen </a:t>
            </a:r>
            <a:r>
              <a:rPr lang="nl-NL" dirty="0" err="1">
                <a:sym typeface="Wingdings" panose="05000000000000000000" pitchFamily="2" charset="2"/>
              </a:rPr>
              <a:t>ipv</a:t>
            </a:r>
            <a:r>
              <a:rPr lang="nl-NL" dirty="0">
                <a:sym typeface="Wingdings" panose="05000000000000000000" pitchFamily="2" charset="2"/>
              </a:rPr>
              <a:t> resultaten in de beschikking;</a:t>
            </a:r>
            <a:br>
              <a:rPr lang="nl-NL" dirty="0">
                <a:sym typeface="Wingdings" panose="05000000000000000000" pitchFamily="2" charset="2"/>
              </a:rPr>
            </a:br>
            <a:endParaRPr lang="nl-NL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ym typeface="Wingdings" panose="05000000000000000000" pitchFamily="2" charset="2"/>
              </a:rPr>
              <a:t>tarief eigen bijdrage noemen we niet meer expliciet;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>
              <a:sym typeface="Wingdings" panose="05000000000000000000" pitchFamily="2" charset="2"/>
            </a:endParaRP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F0D696D2-D13B-2854-8793-78EED251C3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9953418"/>
      </p:ext>
    </p:extLst>
  </p:cSld>
  <p:clrMapOvr>
    <a:masterClrMapping/>
  </p:clrMapOvr>
</p:sld>
</file>

<file path=ppt/theme/theme1.xml><?xml version="1.0" encoding="utf-8"?>
<a:theme xmlns:a="http://schemas.openxmlformats.org/drawingml/2006/main" name="GMV225 PP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.potx" id="{3BA2DEB8-B81B-443B-8BC8-1CD7887DA157}" vid="{31FF2C8F-ED00-4386-9618-7AFF9E0A59F0}"/>
    </a:ext>
  </a:extLst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a1c8fe-0315-4be4-bce6-2066b9fe36e4">
      <Terms xmlns="http://schemas.microsoft.com/office/infopath/2007/PartnerControls"/>
    </lcf76f155ced4ddcb4097134ff3c332f>
    <TaxCatchAll xmlns="a5494e64-4dc4-4e9e-bdc3-728d8efcbaaf"/>
    <Datumdoc xmlns="2ea1c8fe-0315-4be4-bce6-2066b9fe36e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47FEF8C6A6D94CBC86FE979C8877BE" ma:contentTypeVersion="19" ma:contentTypeDescription="Een nieuw document maken." ma:contentTypeScope="" ma:versionID="d953ca42173361a17cc2f932c2119cd1">
  <xsd:schema xmlns:xsd="http://www.w3.org/2001/XMLSchema" xmlns:xs="http://www.w3.org/2001/XMLSchema" xmlns:p="http://schemas.microsoft.com/office/2006/metadata/properties" xmlns:ns2="a5494e64-4dc4-4e9e-bdc3-728d8efcbaaf" xmlns:ns3="2ea1c8fe-0315-4be4-bce6-2066b9fe36e4" targetNamespace="http://schemas.microsoft.com/office/2006/metadata/properties" ma:root="true" ma:fieldsID="7bdb034b9d5ab82bae5dfd2f91ba5336" ns2:_="" ns3:_="">
    <xsd:import namespace="a5494e64-4dc4-4e9e-bdc3-728d8efcbaaf"/>
    <xsd:import namespace="2ea1c8fe-0315-4be4-bce6-2066b9fe36e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Datumdo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494e64-4dc4-4e9e-bdc3-728d8efcbaa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19c3f82-3750-4bb9-bc38-aec2e01f953c}" ma:internalName="TaxCatchAll" ma:showField="CatchAllData" ma:web="a5494e64-4dc4-4e9e-bdc3-728d8efcba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a1c8fe-0315-4be4-bce6-2066b9fe36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ab7573e4-dcf2-418b-8cc9-0f8e9e5155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atumdoc" ma:index="26" nillable="true" ma:displayName="Datum doc" ma:format="DateOnly" ma:internalName="Datumdoc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ACFF82-34C7-4147-BD2A-93E50ED7DB91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a5494e64-4dc4-4e9e-bdc3-728d8efcbaaf"/>
    <ds:schemaRef ds:uri="http://schemas.microsoft.com/office/infopath/2007/PartnerControls"/>
    <ds:schemaRef ds:uri="http://schemas.openxmlformats.org/package/2006/metadata/core-properties"/>
    <ds:schemaRef ds:uri="2ea1c8fe-0315-4be4-bce6-2066b9fe36e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3E5D57-094E-497C-B045-497BFFC1726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DBC96F-E04C-4D3D-BE4F-F625185C72B7}">
  <ds:schemaRefs>
    <ds:schemaRef ds:uri="2ea1c8fe-0315-4be4-bce6-2066b9fe36e4"/>
    <ds:schemaRef ds:uri="a5494e64-4dc4-4e9e-bdc3-728d8efcbaa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(3)</Template>
  <TotalTime>1</TotalTime>
  <Words>221</Words>
  <Application>Microsoft Office PowerPoint</Application>
  <PresentationFormat>Diavoorstelling (16:10)</PresentationFormat>
  <Paragraphs>28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2" baseType="lpstr">
      <vt:lpstr>Arial</vt:lpstr>
      <vt:lpstr>Arial Italic</vt:lpstr>
      <vt:lpstr>Calibri</vt:lpstr>
      <vt:lpstr>Lato</vt:lpstr>
      <vt:lpstr>Lato Light</vt:lpstr>
      <vt:lpstr>Wingdings</vt:lpstr>
      <vt:lpstr>GMV225 PPT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Bram van Riezen</dc:creator>
  <cp:lastModifiedBy>Marianne de Weerd</cp:lastModifiedBy>
  <cp:revision>2</cp:revision>
  <dcterms:created xsi:type="dcterms:W3CDTF">2024-02-09T14:40:41Z</dcterms:created>
  <dcterms:modified xsi:type="dcterms:W3CDTF">2025-02-18T15:00:56Z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0x0101003747FEF8C6A6D94CBC86FE979C8877BE</vt:lpwstr>
  </property>
  <property fmtid="{D5CDD505-2E9C-101B-9397-08002B2CF9AE}" pid="3" name="MediaServiceImageTags">
    <vt:lpwstr/>
  </property>
</Properties>
</file>